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1" r:id="rId5"/>
  </p:sldMasterIdLst>
  <p:notesMasterIdLst>
    <p:notesMasterId r:id="rId23"/>
  </p:notesMasterIdLst>
  <p:sldIdLst>
    <p:sldId id="276" r:id="rId6"/>
    <p:sldId id="290" r:id="rId7"/>
    <p:sldId id="278" r:id="rId8"/>
    <p:sldId id="281" r:id="rId9"/>
    <p:sldId id="280" r:id="rId10"/>
    <p:sldId id="282" r:id="rId11"/>
    <p:sldId id="283" r:id="rId12"/>
    <p:sldId id="292" r:id="rId13"/>
    <p:sldId id="284" r:id="rId14"/>
    <p:sldId id="285" r:id="rId15"/>
    <p:sldId id="286" r:id="rId16"/>
    <p:sldId id="289" r:id="rId17"/>
    <p:sldId id="279" r:id="rId18"/>
    <p:sldId id="287" r:id="rId19"/>
    <p:sldId id="291" r:id="rId20"/>
    <p:sldId id="288" r:id="rId21"/>
    <p:sldId id="269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36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94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9"/>
  </p:normalViewPr>
  <p:slideViewPr>
    <p:cSldViewPr snapToGrid="0">
      <p:cViewPr varScale="1">
        <p:scale>
          <a:sx n="71" d="100"/>
          <a:sy n="71" d="100"/>
        </p:scale>
        <p:origin x="1046" y="67"/>
      </p:cViewPr>
      <p:guideLst>
        <p:guide orient="horz" pos="650"/>
        <p:guide pos="7423"/>
        <p:guide orient="horz" pos="1361"/>
        <p:guide orient="horz" pos="3932"/>
        <p:guide orient="horz" pos="1194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16.11.2022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3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Lecture topic Lecture topic Lecture topic Lecture topic Lecture topic Lecture topic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Referent / </a:t>
            </a:r>
            <a:r>
              <a:rPr lang="en-US" err="1"/>
              <a:t>Fakultät</a:t>
            </a:r>
            <a:r>
              <a:rPr lang="en-US"/>
              <a:t> / </a:t>
            </a:r>
            <a:r>
              <a:rPr lang="en-US" err="1"/>
              <a:t>Studiengang</a:t>
            </a:r>
            <a:r>
              <a:rPr lang="en-US"/>
              <a:t> | </a:t>
            </a:r>
            <a:r>
              <a:rPr lang="en-US" err="1"/>
              <a:t>WiSe</a:t>
            </a:r>
            <a:r>
              <a:rPr lang="en-US"/>
              <a:t>/</a:t>
            </a:r>
            <a:r>
              <a:rPr lang="en-US" err="1"/>
              <a:t>SoSe</a:t>
            </a:r>
            <a:r>
              <a:rPr lang="en-US"/>
              <a:t> 2017/19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3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E401AAA2-F595-411B-A3EF-57905A9882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3D64421D-DBFE-41AB-A378-7DBF9C4CC7F8}"/>
              </a:ext>
            </a:extLst>
          </p:cNvPr>
          <p:cNvGrpSpPr/>
          <p:nvPr userDrawn="1"/>
        </p:nvGrpSpPr>
        <p:grpSpPr>
          <a:xfrm>
            <a:off x="406398" y="-468000"/>
            <a:ext cx="14521602" cy="1980001"/>
            <a:chOff x="304800" y="-468001"/>
            <a:chExt cx="10891200" cy="1980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0B19D590-8202-424B-810A-BA64C30D72E3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F7251AF-5343-4756-8000-8AB0335BAA99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A4325A29-EFA6-4867-99A1-E4058D882D4A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8" name="Kopfzeile">
              <a:extLst>
                <a:ext uri="{FF2B5EF4-FFF2-40B4-BE49-F238E27FC236}">
                  <a16:creationId xmlns:a16="http://schemas.microsoft.com/office/drawing/2014/main" id="{CD985852-8EA5-4F1F-85D6-11C67C20F991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11377089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397" y="2689225"/>
            <a:ext cx="559252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689225"/>
            <a:ext cx="559148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394" y="2160588"/>
            <a:ext cx="11377092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690813"/>
            <a:ext cx="11377084" cy="35528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refer any questions to:</a:t>
            </a:r>
            <a:br>
              <a:rPr lang="en-US"/>
            </a:br>
            <a:r>
              <a:rPr lang="en-US"/>
              <a:t>Prename Name (Ribbon &gt; Increase List Level)</a:t>
            </a:r>
            <a:br>
              <a:rPr lang="en-US"/>
            </a:br>
            <a:r>
              <a:rPr lang="en-US"/>
              <a:t>Faculty of XY | Department of XY </a:t>
            </a:r>
            <a:br>
              <a:rPr lang="en-US"/>
            </a:br>
            <a:r>
              <a:rPr lang="en-US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160588"/>
            <a:ext cx="9695489" cy="1851841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Conclusion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Logo HHN">
            <a:extLst>
              <a:ext uri="{FF2B5EF4-FFF2-40B4-BE49-F238E27FC236}">
                <a16:creationId xmlns:a16="http://schemas.microsoft.com/office/drawing/2014/main" id="{294CBFEC-8F4B-4ECF-8079-424B2999F3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19" name="Regieanweisungen">
            <a:extLst>
              <a:ext uri="{FF2B5EF4-FFF2-40B4-BE49-F238E27FC236}">
                <a16:creationId xmlns:a16="http://schemas.microsoft.com/office/drawing/2014/main" id="{47D6AE76-64DF-4253-87B7-D55F6FD314D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1" name="Hilfslinien">
              <a:extLst>
                <a:ext uri="{FF2B5EF4-FFF2-40B4-BE49-F238E27FC236}">
                  <a16:creationId xmlns:a16="http://schemas.microsoft.com/office/drawing/2014/main" id="{2E537BCA-0378-47EE-BA2E-AAE85C970D72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AD2EC562-5E00-4380-99C6-0D2297D5D9CB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3" name="Layoutwechsel">
              <a:extLst>
                <a:ext uri="{FF2B5EF4-FFF2-40B4-BE49-F238E27FC236}">
                  <a16:creationId xmlns:a16="http://schemas.microsoft.com/office/drawing/2014/main" id="{A38E1AA6-7755-41CA-B107-5CD24E5B64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3" name="Fußzeile">
              <a:extLst>
                <a:ext uri="{FF2B5EF4-FFF2-40B4-BE49-F238E27FC236}">
                  <a16:creationId xmlns:a16="http://schemas.microsoft.com/office/drawing/2014/main" id="{13AC3CA5-8992-43C8-9BDA-957D603ABF89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4" name="Kopfzeile">
              <a:extLst>
                <a:ext uri="{FF2B5EF4-FFF2-40B4-BE49-F238E27FC236}">
                  <a16:creationId xmlns:a16="http://schemas.microsoft.com/office/drawing/2014/main" id="{4F387B6C-D72C-4FEE-AACF-55636C11E75D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540FD209-9B2E-49C5-ACDA-B6EF826B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B6F0E48E-A197-4EA9-A895-D82AA5BE5B30}"/>
              </a:ext>
            </a:extLst>
          </p:cNvPr>
          <p:cNvGrpSpPr/>
          <p:nvPr userDrawn="1"/>
        </p:nvGrpSpPr>
        <p:grpSpPr>
          <a:xfrm>
            <a:off x="406397" y="-467999"/>
            <a:ext cx="14521603" cy="7668000"/>
            <a:chOff x="304799" y="-468000"/>
            <a:chExt cx="10891201" cy="7668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F34F164-C8D1-4A62-BC29-AA721AA0A69A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F7EBDEE9-DA2A-4508-8A96-E654688D2AFE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2DE5B1FC-02BE-46AD-A4B1-F6635A03B54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7" name="Fußzeile">
              <a:extLst>
                <a:ext uri="{FF2B5EF4-FFF2-40B4-BE49-F238E27FC236}">
                  <a16:creationId xmlns:a16="http://schemas.microsoft.com/office/drawing/2014/main" id="{984A414F-FD68-4017-BCB5-429CA3073215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 HHN">
            <a:extLst>
              <a:ext uri="{FF2B5EF4-FFF2-40B4-BE49-F238E27FC236}">
                <a16:creationId xmlns:a16="http://schemas.microsoft.com/office/drawing/2014/main" id="{DC2EA3BA-E94F-491F-A263-862D23C273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192" y="305318"/>
            <a:ext cx="1940297" cy="901976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54486513-B2F7-4A9E-9107-04DAE877CE2B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2" name="Hilfslinien">
              <a:extLst>
                <a:ext uri="{FF2B5EF4-FFF2-40B4-BE49-F238E27FC236}">
                  <a16:creationId xmlns:a16="http://schemas.microsoft.com/office/drawing/2014/main" id="{C16E8043-DA79-40F8-8D1D-AC415567D048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26D2A6E4-2FD7-4384-A885-2C1762191ED2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830F58C2-E9EF-47B7-A9E8-7982E763742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1" name="Fußzeile">
              <a:extLst>
                <a:ext uri="{FF2B5EF4-FFF2-40B4-BE49-F238E27FC236}">
                  <a16:creationId xmlns:a16="http://schemas.microsoft.com/office/drawing/2014/main" id="{210FA1D1-78FE-4DD8-AE03-CB864430240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252AE4A-CC7F-44E4-9F94-406E44784A7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Subheading</a:t>
            </a:r>
            <a:br>
              <a:rPr lang="en-US"/>
            </a:br>
            <a:r>
              <a:rPr lang="en-US"/>
              <a:t>Separator page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Additional info</a:t>
            </a:r>
          </a:p>
        </p:txBody>
      </p:sp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20" name="Logo HHN">
            <a:extLst>
              <a:ext uri="{FF2B5EF4-FFF2-40B4-BE49-F238E27FC236}">
                <a16:creationId xmlns:a16="http://schemas.microsoft.com/office/drawing/2014/main" id="{1F838209-9061-4C52-A3F6-8BF3423A5D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7A76FA23-6904-44A1-AA67-E27CCD0DAE5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FD8E7FED-134D-47A9-816B-6A45070E270E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E65A194-BDC9-48CF-BEFE-535518FC4DA3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90A8388C-D616-4B5A-8E8B-D8A5E21F51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2" name="Fußzeile">
              <a:extLst>
                <a:ext uri="{FF2B5EF4-FFF2-40B4-BE49-F238E27FC236}">
                  <a16:creationId xmlns:a16="http://schemas.microsoft.com/office/drawing/2014/main" id="{6AD20FC2-A2D4-4765-938F-E3B31AB19D8F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3" name="Kopfzeile">
              <a:extLst>
                <a:ext uri="{FF2B5EF4-FFF2-40B4-BE49-F238E27FC236}">
                  <a16:creationId xmlns:a16="http://schemas.microsoft.com/office/drawing/2014/main" id="{568EA491-E484-4994-AA92-839C98876B5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160589"/>
            <a:ext cx="11377084" cy="40830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160588"/>
            <a:ext cx="11377084" cy="21050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  <a:endParaRPr lang="en-US"/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7128933" cy="40830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9" y="2221920"/>
            <a:ext cx="3862920" cy="3959805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9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1098550"/>
            <a:ext cx="12191999" cy="5759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 &gt;&gt; Ribbon &gt; Insert &gt; Picture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1098550"/>
            <a:ext cx="12192000" cy="5759451"/>
          </a:xfrm>
          <a:blipFill>
            <a:blip r:embed="rId2"/>
            <a:stretch>
              <a:fillRect/>
            </a:stretch>
          </a:blipFill>
        </p:spPr>
        <p:txBody>
          <a:bodyPr vert="horz" lIns="1954800" tIns="12600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marR="0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Quote on first level // </a:t>
            </a:r>
            <a:r>
              <a:rPr lang="en-US" noProof="0"/>
              <a:t>for </a:t>
            </a:r>
            <a:r>
              <a:rPr lang="en-US"/>
              <a:t>Autor &gt;&gt; Ribbon </a:t>
            </a:r>
            <a:r>
              <a:rPr lang="en-US" noProof="0"/>
              <a:t>&gt; Home &gt; Paragraph &gt; Increase List</a:t>
            </a:r>
            <a:r>
              <a:rPr lang="en-US"/>
              <a:t> </a:t>
            </a:r>
          </a:p>
          <a:p>
            <a:pPr marL="0" marR="0" lvl="1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lang="en-US" noProof="0"/>
              <a:t>Second level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el 9">
            <a:extLst>
              <a:ext uri="{FF2B5EF4-FFF2-40B4-BE49-F238E27FC236}">
                <a16:creationId xmlns:a16="http://schemas.microsoft.com/office/drawing/2014/main" id="{A0B1B76A-51B5-4F03-ACCD-EF255BF5F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68000"/>
            <a:ext cx="1386000" cy="1116000"/>
          </a:xfrm>
          <a:blipFill>
            <a:blip r:embed="rId3"/>
            <a:stretch>
              <a:fillRect/>
            </a:stretch>
          </a:blipFill>
        </p:spPr>
        <p:txBody>
          <a:bodyPr wrap="none" tIns="36000" rIns="1512000" anchor="t" anchorCtr="0"/>
          <a:lstStyle>
            <a:lvl1pPr algn="r">
              <a:defRPr sz="1000" baseline="0"/>
            </a:lvl1pPr>
          </a:lstStyle>
          <a:p>
            <a:r>
              <a:rPr lang="en-US" noProof="0"/>
              <a:t>Bitte nicht</a:t>
            </a:r>
            <a:br>
              <a:rPr lang="en-US" noProof="0"/>
            </a:br>
            <a:r>
              <a:rPr lang="en-US" noProof="0"/>
              <a:t>verschieben</a:t>
            </a:r>
          </a:p>
        </p:txBody>
      </p:sp>
      <p:pic>
        <p:nvPicPr>
          <p:cNvPr id="29" name="Logo HHN">
            <a:extLst>
              <a:ext uri="{FF2B5EF4-FFF2-40B4-BE49-F238E27FC236}">
                <a16:creationId xmlns:a16="http://schemas.microsoft.com/office/drawing/2014/main" id="{9C3514B9-049D-45E4-94CE-3CF817C172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30" name="Regieanweisungen">
            <a:extLst>
              <a:ext uri="{FF2B5EF4-FFF2-40B4-BE49-F238E27FC236}">
                <a16:creationId xmlns:a16="http://schemas.microsoft.com/office/drawing/2014/main" id="{02481EDB-7877-4996-820C-FFEFD45C7964}"/>
              </a:ext>
            </a:extLst>
          </p:cNvPr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31" name="Hilfslinien">
              <a:extLst>
                <a:ext uri="{FF2B5EF4-FFF2-40B4-BE49-F238E27FC236}">
                  <a16:creationId xmlns:a16="http://schemas.microsoft.com/office/drawing/2014/main" id="{18336903-3AE2-493A-93B4-394C8F8E2FFF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Zurücksetzen">
              <a:extLst>
                <a:ext uri="{FF2B5EF4-FFF2-40B4-BE49-F238E27FC236}">
                  <a16:creationId xmlns:a16="http://schemas.microsoft.com/office/drawing/2014/main" id="{0403CE5E-7D8E-4445-9A11-5614701AFB1F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33" name="Layoutwechsel">
              <a:extLst>
                <a:ext uri="{FF2B5EF4-FFF2-40B4-BE49-F238E27FC236}">
                  <a16:creationId xmlns:a16="http://schemas.microsoft.com/office/drawing/2014/main" id="{37E4D678-AB51-415F-A3C2-BFCB841977A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4" name="Text // Listenebene erhöhen">
              <a:extLst>
                <a:ext uri="{FF2B5EF4-FFF2-40B4-BE49-F238E27FC236}">
                  <a16:creationId xmlns:a16="http://schemas.microsoft.com/office/drawing/2014/main" id="{26941C7C-1EA8-4C84-AF9D-C1A29D4530B7}"/>
                </a:ext>
              </a:extLst>
            </p:cNvPr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5" name="Text // Listenebene verringern">
              <a:extLst>
                <a:ext uri="{FF2B5EF4-FFF2-40B4-BE49-F238E27FC236}">
                  <a16:creationId xmlns:a16="http://schemas.microsoft.com/office/drawing/2014/main" id="{C10DDFB6-5B61-467A-A792-54C79A078D54}"/>
                </a:ext>
              </a:extLst>
            </p:cNvPr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6" name="Listenebenen">
              <a:extLst>
                <a:ext uri="{FF2B5EF4-FFF2-40B4-BE49-F238E27FC236}">
                  <a16:creationId xmlns:a16="http://schemas.microsoft.com/office/drawing/2014/main" id="{C8E0693C-BA92-43AA-AF6D-AA0418317EDA}"/>
                </a:ext>
              </a:extLst>
            </p:cNvPr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37" name="Bild // Listenebene verringern">
              <a:extLst>
                <a:ext uri="{FF2B5EF4-FFF2-40B4-BE49-F238E27FC236}">
                  <a16:creationId xmlns:a16="http://schemas.microsoft.com/office/drawing/2014/main" id="{BFE93321-E538-4022-8A82-C17D0FE85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38" name="Bild // Listenebene erhöhen">
              <a:extLst>
                <a:ext uri="{FF2B5EF4-FFF2-40B4-BE49-F238E27FC236}">
                  <a16:creationId xmlns:a16="http://schemas.microsoft.com/office/drawing/2014/main" id="{DC047369-FB88-442D-8B63-61AB2032C2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39" name="Fußzeile">
              <a:extLst>
                <a:ext uri="{FF2B5EF4-FFF2-40B4-BE49-F238E27FC236}">
                  <a16:creationId xmlns:a16="http://schemas.microsoft.com/office/drawing/2014/main" id="{49532751-61E7-4FD4-95E4-0B64706E209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40" name="Kopfzeile">
              <a:extLst>
                <a:ext uri="{FF2B5EF4-FFF2-40B4-BE49-F238E27FC236}">
                  <a16:creationId xmlns:a16="http://schemas.microsoft.com/office/drawing/2014/main" id="{AC2C6CFC-C15C-44AF-9727-3AFD3633B39C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944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397" y="1031876"/>
            <a:ext cx="11377092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Insert Headline 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0" y="2160588"/>
            <a:ext cx="11377086" cy="408146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Text 22 pt. on first level // </a:t>
            </a:r>
            <a:r>
              <a:rPr lang="en-US" noProof="0" dirty="0"/>
              <a:t>for bullets 22 pt., text 20 pt., headline and bullets 20 pt. &gt;&gt; </a:t>
            </a:r>
            <a:r>
              <a:rPr lang="en-US" dirty="0"/>
              <a:t>Ribbon &gt; </a:t>
            </a:r>
            <a:r>
              <a:rPr lang="en-US" noProof="0" dirty="0"/>
              <a:t>Home &gt; Paragraph &gt; Increase List Level</a:t>
            </a:r>
            <a:r>
              <a:rPr lang="en-US" dirty="0"/>
              <a:t>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Truck Platoon| Moritz </a:t>
            </a:r>
            <a:r>
              <a:rPr lang="en-US" dirty="0" err="1"/>
              <a:t>Höhnel</a:t>
            </a:r>
            <a:r>
              <a:rPr lang="en-US" dirty="0"/>
              <a:t>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8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3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0.png"/><Relationship Id="rId18" Type="http://schemas.openxmlformats.org/officeDocument/2006/relationships/image" Target="../media/image28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19" Type="http://schemas.openxmlformats.org/officeDocument/2006/relationships/image" Target="../media/image29.png"/><Relationship Id="rId9" Type="http://schemas.openxmlformats.org/officeDocument/2006/relationships/image" Target="../media/image16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ZWEI-GELENK-ROBOTER</a:t>
            </a:r>
          </a:p>
        </p:txBody>
      </p:sp>
      <p:sp>
        <p:nvSpPr>
          <p:cNvPr id="35" name="Vertikaler Textplatzhalter 34">
            <a:extLst>
              <a:ext uri="{FF2B5EF4-FFF2-40B4-BE49-F238E27FC236}">
                <a16:creationId xmlns:a16="http://schemas.microsoft.com/office/drawing/2014/main" id="{AD697CB5-A06F-4E3D-9B1D-CC9CE71BD81D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Vorabgabe 09.11.2022</a:t>
            </a:r>
            <a:endParaRPr lang="en-US" dirty="0"/>
          </a:p>
        </p:txBody>
      </p:sp>
      <p:sp>
        <p:nvSpPr>
          <p:cNvPr id="36" name="Vertikaler Textplatzhalter 35">
            <a:extLst>
              <a:ext uri="{FF2B5EF4-FFF2-40B4-BE49-F238E27FC236}">
                <a16:creationId xmlns:a16="http://schemas.microsoft.com/office/drawing/2014/main" id="{5D5168B9-E752-43E9-9E15-A09B8530A521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en-US" dirty="0"/>
              <a:t>Marc Grosse (210233), Moritz </a:t>
            </a:r>
            <a:r>
              <a:rPr lang="en-US" dirty="0" err="1"/>
              <a:t>Höhnel</a:t>
            </a:r>
            <a:r>
              <a:rPr lang="en-US" dirty="0"/>
              <a:t> (210258) und Mattis Ritter (210265) / T1 / ASE | WS22/23</a:t>
            </a:r>
          </a:p>
        </p:txBody>
      </p:sp>
      <p:sp>
        <p:nvSpPr>
          <p:cNvPr id="30" name="Vertikaler Textplatzhalter 29">
            <a:extLst>
              <a:ext uri="{FF2B5EF4-FFF2-40B4-BE49-F238E27FC236}">
                <a16:creationId xmlns:a16="http://schemas.microsoft.com/office/drawing/2014/main" id="{0DD00B33-77B2-40B6-BF81-CF0E41203621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3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4.4 Lagrange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322538868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Linke Seite der Lagrange-Gleichung 2. Art (4.4)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(4.7.5)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(4.7.6)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322538868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Linke Seite der Lagrange-Gleichung 2. Art (4.4)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01316" r="-8547" b="-5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98701" r="-8547" b="-4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02632" r="-8547" b="-31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97403" r="-8547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(4.7.5)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03947" r="-8547" b="-1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(4.7.6)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96104" r="-8547" b="-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2610404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Einsetzen der energetischen Gleichungen (4.6) in die Lagrange-Gleichung (4.3):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de-DE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  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2610404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Einsetzen der energetischen Gleichungen (4.6) in die Lagrange-Gleichung (4.3):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10345" r="-8863" b="-1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873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90625" r="-8863" b="-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63077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Campus Sontheim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de-DE" dirty="0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4.4 Lagrange </a:t>
            </a:r>
            <a:r>
              <a:rPr lang="en-US" b="0" dirty="0" err="1"/>
              <a:t>Gleichungen</a:t>
            </a:r>
            <a:r>
              <a:rPr lang="en-US" b="0" dirty="0"/>
              <a:t> </a:t>
            </a:r>
            <a:r>
              <a:rPr lang="en-US" b="0" dirty="0">
                <a:sym typeface="Wingdings" panose="05000000000000000000" pitchFamily="2" charset="2"/>
              </a:rPr>
              <a:t> </a:t>
            </a:r>
            <a:r>
              <a:rPr lang="en-US" b="0" dirty="0" err="1">
                <a:sym typeface="Wingdings" panose="05000000000000000000" pitchFamily="2" charset="2"/>
              </a:rPr>
              <a:t>Bewegungsgleichung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110578297"/>
                  </p:ext>
                </p:extLst>
              </p:nvPr>
            </p:nvGraphicFramePr>
            <p:xfrm>
              <a:off x="406397" y="2014805"/>
              <a:ext cx="11377092" cy="151582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Fertige linke Seite der Lagrange Gleichung 2. Art (4.4) zeilenweise: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79268228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(4.7.8)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Sup>
                                <m:sSubSup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(4.7.9)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110578297"/>
                  </p:ext>
                </p:extLst>
              </p:nvPr>
            </p:nvGraphicFramePr>
            <p:xfrm>
              <a:off x="406397" y="2014805"/>
              <a:ext cx="11377092" cy="151582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Fertige linke Seite der Lagrange Gleichung 2. Art (4.4) zeilenweise: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79268228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98810" r="-10343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(4.7.8)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201205" r="-10343" b="-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(4.7.9)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65ECCC08-DDD6-D468-7078-6A3BFEBFCD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0034017"/>
                  </p:ext>
                </p:extLst>
              </p:nvPr>
            </p:nvGraphicFramePr>
            <p:xfrm>
              <a:off x="406397" y="4639165"/>
              <a:ext cx="11377092" cy="174465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63222">
                      <a:extLst>
                        <a:ext uri="{9D8B030D-6E8A-4147-A177-3AD203B41FA5}">
                          <a16:colId xmlns:a16="http://schemas.microsoft.com/office/drawing/2014/main" val="549062185"/>
                        </a:ext>
                      </a:extLst>
                    </a:gridCol>
                    <a:gridCol w="713870">
                      <a:extLst>
                        <a:ext uri="{9D8B030D-6E8A-4147-A177-3AD203B41FA5}">
                          <a16:colId xmlns:a16="http://schemas.microsoft.com/office/drawing/2014/main" val="3495498119"/>
                        </a:ext>
                      </a:extLst>
                    </a:gridCol>
                  </a:tblGrid>
                  <a:tr h="41534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>
                              <a:effectLst/>
                            </a:rPr>
                            <a:t>Ergibt sich die Bewegungsgleichung in Matrizenschreibweise:</a:t>
                          </a:r>
                          <a:endParaRPr lang="de-DE" sz="1800" dirty="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51095"/>
                      </a:ext>
                    </a:extLst>
                  </a:tr>
                  <a:tr h="103409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limLow>
                                <m:limLowPr>
                                  <m:ctrlPr>
                                    <a:rPr lang="de-DE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de-DE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  <m:sSubSup>
                                                  <m:sSubSup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 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𝑐𝑜𝑠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</m:m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𝑐𝑜𝑠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Sup>
                                                  <m:sSubSup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 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</m:e>
                                  </m:groupChr>
                                </m:e>
                                <m:lim>
                                  <m:eqArr>
                                    <m:eqArrPr>
                                      <m:ctrlPr>
                                        <a:rPr lang="de-DE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1600" b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de-DE" sz="1600" b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de-DE" sz="1600" b="1" smtClean="0"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eqArr>
                                </m:lim>
                              </m:limLow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600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600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160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160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de-DE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60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6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 b="0" smtClean="0">
                                  <a:latin typeface="Cambria Math" panose="02040503050406030204" pitchFamily="18" charset="0"/>
                                </a:rPr>
                                <m:t> ;</m:t>
                              </m:r>
                              <m:r>
                                <m:rPr>
                                  <m:sty m:val="p"/>
                                </m:rPr>
                                <a:rPr lang="de-DE" sz="1600" b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de-DE" sz="1600" b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457894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65ECCC08-DDD6-D468-7078-6A3BFEBFCD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0034017"/>
                  </p:ext>
                </p:extLst>
              </p:nvPr>
            </p:nvGraphicFramePr>
            <p:xfrm>
              <a:off x="406397" y="4639165"/>
              <a:ext cx="11377092" cy="17567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63222">
                      <a:extLst>
                        <a:ext uri="{9D8B030D-6E8A-4147-A177-3AD203B41FA5}">
                          <a16:colId xmlns:a16="http://schemas.microsoft.com/office/drawing/2014/main" val="549062185"/>
                        </a:ext>
                      </a:extLst>
                    </a:gridCol>
                    <a:gridCol w="713870">
                      <a:extLst>
                        <a:ext uri="{9D8B030D-6E8A-4147-A177-3AD203B41FA5}">
                          <a16:colId xmlns:a16="http://schemas.microsoft.com/office/drawing/2014/main" val="3495498119"/>
                        </a:ext>
                      </a:extLst>
                    </a:gridCol>
                  </a:tblGrid>
                  <a:tr h="41534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>
                              <a:effectLst/>
                            </a:rPr>
                            <a:t>Ergibt sich die Bewegungsgleichung in Matrizenschreibweise:</a:t>
                          </a:r>
                          <a:endParaRPr lang="de-DE" sz="1800" dirty="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51095"/>
                      </a:ext>
                    </a:extLst>
                  </a:tr>
                  <a:tr h="13413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3032" r="-6686" b="-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457894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B285605D-AFCA-7BD7-8B04-8E3C3E9DDD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0887403"/>
                  </p:ext>
                </p:extLst>
              </p:nvPr>
            </p:nvGraphicFramePr>
            <p:xfrm>
              <a:off x="406397" y="3649962"/>
              <a:ext cx="11377092" cy="8715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97462">
                      <a:extLst>
                        <a:ext uri="{9D8B030D-6E8A-4147-A177-3AD203B41FA5}">
                          <a16:colId xmlns:a16="http://schemas.microsoft.com/office/drawing/2014/main" val="1688847655"/>
                        </a:ext>
                      </a:extLst>
                    </a:gridCol>
                    <a:gridCol w="1079630">
                      <a:extLst>
                        <a:ext uri="{9D8B030D-6E8A-4147-A177-3AD203B41FA5}">
                          <a16:colId xmlns:a16="http://schemas.microsoft.com/office/drawing/2014/main" val="2548131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Mit den zusätzlichen nichtkonservativen Kräften (4.5.1) und (4.5.2):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4999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de-DE" sz="1600" b="1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600" b="1" i="1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16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6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𝒒</m:t>
                                      </m:r>
                                    </m:e>
                                    <m:sup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DE" sz="160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6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(4.5)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47235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B285605D-AFCA-7BD7-8B04-8E3C3E9DDD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0887403"/>
                  </p:ext>
                </p:extLst>
              </p:nvPr>
            </p:nvGraphicFramePr>
            <p:xfrm>
              <a:off x="406397" y="3649962"/>
              <a:ext cx="11377092" cy="8715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97462">
                      <a:extLst>
                        <a:ext uri="{9D8B030D-6E8A-4147-A177-3AD203B41FA5}">
                          <a16:colId xmlns:a16="http://schemas.microsoft.com/office/drawing/2014/main" val="1688847655"/>
                        </a:ext>
                      </a:extLst>
                    </a:gridCol>
                    <a:gridCol w="1079630">
                      <a:extLst>
                        <a:ext uri="{9D8B030D-6E8A-4147-A177-3AD203B41FA5}">
                          <a16:colId xmlns:a16="http://schemas.microsoft.com/office/drawing/2014/main" val="2548131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Mit den zusätzlichen nichtkonservativen Kräften (4.5.1) und (4.5.2):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499919"/>
                      </a:ext>
                    </a:extLst>
                  </a:tr>
                  <a:tr h="5006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79518" r="-10473" b="-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(4.5)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47235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39888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4.5 </a:t>
            </a:r>
            <a:r>
              <a:rPr lang="en-US" b="0" dirty="0" err="1"/>
              <a:t>Zustandsraummodell</a:t>
            </a:r>
            <a:endParaRPr lang="en-US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464737610"/>
                  </p:ext>
                </p:extLst>
              </p:nvPr>
            </p:nvGraphicFramePr>
            <p:xfrm>
              <a:off x="406396" y="2097740"/>
              <a:ext cx="11377092" cy="435577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2483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946673">
                      <a:extLst>
                        <a:ext uri="{9D8B030D-6E8A-4147-A177-3AD203B41FA5}">
                          <a16:colId xmlns:a16="http://schemas.microsoft.com/office/drawing/2014/main" val="4009391468"/>
                        </a:ext>
                      </a:extLst>
                    </a:gridCol>
                    <a:gridCol w="2000923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1559858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1376979">
                      <a:extLst>
                        <a:ext uri="{9D8B030D-6E8A-4147-A177-3AD203B41FA5}">
                          <a16:colId xmlns:a16="http://schemas.microsoft.com/office/drawing/2014/main" val="3582579966"/>
                        </a:ext>
                      </a:extLst>
                    </a:gridCol>
                    <a:gridCol w="2474259">
                      <a:extLst>
                        <a:ext uri="{9D8B030D-6E8A-4147-A177-3AD203B41FA5}">
                          <a16:colId xmlns:a16="http://schemas.microsoft.com/office/drawing/2014/main" val="2914009708"/>
                        </a:ext>
                      </a:extLst>
                    </a:gridCol>
                    <a:gridCol w="993568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636832">
                    <a:tc gridSpan="7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Zustandsvektor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1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(5.9)):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880242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  <m:r>
                                <a:rPr lang="de-DE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b="0" smtClean="0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b="0" smtClean="0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dirty="0"/>
                            <a:t>;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de-DE" sz="1800" b="0" i="1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b="0" i="1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de-DE" sz="1800" b="0" i="1" kern="1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800" b="0" kern="1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800" b="0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b="0" i="1" kern="1200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de-DE" sz="1800" b="0" i="1" kern="120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800" b="0" kern="120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800" b="0" kern="1200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  <m:r>
                                  <a:rPr lang="de-DE" sz="18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p>
                                    <m:r>
                                      <a:rPr lang="de-DE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limLow>
                                  <m:limLowPr>
                                    <m:ctrlPr>
                                      <a:rPr lang="de-DE" sz="18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groupChr>
                                      <m:groupChrPr>
                                        <m:chr m:val="⏟"/>
                                        <m:ctrlPr>
                                          <a:rPr lang="de-DE" sz="18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groupChrP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de-DE" sz="1800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  <m:sSup>
                                                        <m:sSupPr>
                                                          <m:ctrlPr>
                                                            <a:rPr lang="de-DE" sz="1800" b="0" i="1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sSubSup>
                                                            <m:sSubSupPr>
                                                              <m:ctrlPr>
                                                                <a:rPr lang="de-DE" sz="1800" b="0" i="1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SupPr>
                                                            <m:e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4</m:t>
                                                              </m:r>
                                                            </m:sub>
                                                            <m:sup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 </m:t>
                                                              </m:r>
                                                            </m:sup>
                                                          </m:sSubSup>
                                                        </m:e>
                                                        <m:sup>
                                                          <m:r>
                                                            <a:rPr lang="de-DE" sz="1800" b="0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  <m:sSup>
                                                        <m:sSupPr>
                                                          <m:ctrlPr>
                                                            <a:rPr lang="de-DE" sz="1800" b="0" i="1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sSubSup>
                                                            <m:sSubSupPr>
                                                              <m:ctrlPr>
                                                                <a:rPr lang="de-DE" sz="1800" b="0" i="1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SupPr>
                                                            <m:e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3</m:t>
                                                              </m:r>
                                                            </m:sub>
                                                            <m:sup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 </m:t>
                                                              </m:r>
                                                            </m:sup>
                                                          </m:sSubSup>
                                                        </m:e>
                                                        <m:sup>
                                                          <m:r>
                                                            <a:rPr lang="de-DE" sz="1800" b="0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d>
                                                        <m:d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𝑚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+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𝑚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2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d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 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groupChr>
                                  </m:e>
                                  <m:lim>
                                    <m:sSup>
                                      <m:sSupPr>
                                        <m:ctrlPr>
                                          <a:rPr lang="de-DE" sz="18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p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de-DE" sz="18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</m:d>
                                  </m:lim>
                                </m:limLow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(4.9)</a:t>
                          </a:r>
                        </a:p>
                        <a:p>
                          <a:pPr algn="l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;  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372946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eqArr>
                                        <m:eqArr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p>
                                        <m:sSupPr>
                                          <m:ctrlPr>
                                            <a:rPr lang="en-US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(4.10.1)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b="1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≥0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dirty="0"/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(4.10.2)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 sz="1800" b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e-DE" sz="1800" b="1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1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de-DE" sz="1800" b="0" i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𝑟𝑎𝑑</m:t>
                                      </m:r>
                                      <m:r>
                                        <a:rPr lang="de-DE" sz="1800" b="0" i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𝑟𝑎𝑑</m:t>
                                      </m:r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f>
                                        <m:f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𝑟𝑎𝑑</m:t>
                                          </m:r>
                                        </m:num>
                                        <m:den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f>
                                        <m:f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𝑟𝑎𝑑</m:t>
                                          </m:r>
                                        </m:num>
                                        <m:den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den>
                                      </m:f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(4.10.3)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464737610"/>
                  </p:ext>
                </p:extLst>
              </p:nvPr>
            </p:nvGraphicFramePr>
            <p:xfrm>
              <a:off x="406396" y="2097740"/>
              <a:ext cx="11377092" cy="435577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2483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946673">
                      <a:extLst>
                        <a:ext uri="{9D8B030D-6E8A-4147-A177-3AD203B41FA5}">
                          <a16:colId xmlns:a16="http://schemas.microsoft.com/office/drawing/2014/main" val="4009391468"/>
                        </a:ext>
                      </a:extLst>
                    </a:gridCol>
                    <a:gridCol w="2000923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1559858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1376979">
                      <a:extLst>
                        <a:ext uri="{9D8B030D-6E8A-4147-A177-3AD203B41FA5}">
                          <a16:colId xmlns:a16="http://schemas.microsoft.com/office/drawing/2014/main" val="3582579966"/>
                        </a:ext>
                      </a:extLst>
                    </a:gridCol>
                    <a:gridCol w="2474259">
                      <a:extLst>
                        <a:ext uri="{9D8B030D-6E8A-4147-A177-3AD203B41FA5}">
                          <a16:colId xmlns:a16="http://schemas.microsoft.com/office/drawing/2014/main" val="2914009708"/>
                        </a:ext>
                      </a:extLst>
                    </a:gridCol>
                    <a:gridCol w="993568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636832">
                    <a:tc gridSpan="7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b="-58095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13769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6460" r="-462349" b="-169912"/>
                          </a:stretch>
                        </a:blipFill>
                      </a:tcPr>
                    </a:tc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198" t="-46460" r="-11880" b="-16991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(4.9)</a:t>
                          </a:r>
                        </a:p>
                        <a:p>
                          <a:pPr algn="l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17188" r="-9566" b="-50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558735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79297" r="-2825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(4.10.1)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8750" t="-179297" r="-3105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dirty="0"/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(4.10.2)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9704" t="-179297" r="-40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(4.10.3)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C903FEE-F2F1-C846-2228-600F93392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25633"/>
              </p:ext>
            </p:extLst>
          </p:nvPr>
        </p:nvGraphicFramePr>
        <p:xfrm>
          <a:off x="5549749" y="382365"/>
          <a:ext cx="2045149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5149">
                  <a:extLst>
                    <a:ext uri="{9D8B030D-6E8A-4147-A177-3AD203B41FA5}">
                      <a16:colId xmlns:a16="http://schemas.microsoft.com/office/drawing/2014/main" val="3732804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17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858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49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/>
              <p:cNvSpPr>
                <a:spLocks noGrp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Für eine erfolgreiche Modellierung in Simulink muss die Massenmatrix invertierbar sein. Zeigen Sie, dass die Massenmatrix unabhängig von den Zustandsgrößen oder der Parameter Festlegung invertierbar ist.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Bestimmen Sie allgemein die stationären Gleichungen des Systems.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Zur späteren Regelung und Bahnplanung des Roboterarms wird folgende stationäre Gleichung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 mit der Vorgabe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benötigt. Bestimmen Sie diese aus den stationären Gleichungen.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</p:txBody>
          </p:sp>
        </mc:Choice>
        <mc:Fallback xmlns=""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  <a:blipFill>
                <a:blip r:embed="rId2"/>
                <a:stretch>
                  <a:fillRect l="-1128" t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54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259916557"/>
                  </p:ext>
                </p:extLst>
              </p:nvPr>
            </p:nvGraphicFramePr>
            <p:xfrm>
              <a:off x="406396" y="1983605"/>
              <a:ext cx="10532951" cy="42398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64671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4764671">
                      <a:extLst>
                        <a:ext uri="{9D8B030D-6E8A-4147-A177-3AD203B41FA5}">
                          <a16:colId xmlns:a16="http://schemas.microsoft.com/office/drawing/2014/main" val="888431440"/>
                        </a:ext>
                      </a:extLst>
                    </a:gridCol>
                    <a:gridCol w="1003609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Stationären Zustand 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  <m:f>
                                <m:f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𝑟𝑎𝑑</m:t>
                                  </m:r>
                                </m:num>
                                <m:den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den>
                              </m:f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  <m:f>
                                <m:f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𝑟𝑎𝑑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in (4.7)</a:t>
                          </a:r>
                          <a:r>
                            <a:rPr lang="en-US" sz="1800" kern="1200" baseline="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baseline="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einsetzen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𝑐𝑜𝑠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𝑐𝑜𝑠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de-DE" sz="1800" i="1" kern="120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en-US" sz="1800" i="1" kern="120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b="0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(5.1.1)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4494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(5.1.2)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umgestellt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nach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: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1" kern="1200" baseline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02857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7027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259916557"/>
                  </p:ext>
                </p:extLst>
              </p:nvPr>
            </p:nvGraphicFramePr>
            <p:xfrm>
              <a:off x="406396" y="1983605"/>
              <a:ext cx="10532951" cy="42398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64671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4764671">
                      <a:extLst>
                        <a:ext uri="{9D8B030D-6E8A-4147-A177-3AD203B41FA5}">
                          <a16:colId xmlns:a16="http://schemas.microsoft.com/office/drawing/2014/main" val="888431440"/>
                        </a:ext>
                      </a:extLst>
                    </a:gridCol>
                    <a:gridCol w="1003609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486537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b="-77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36576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746062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4754" r="-10550" b="-35573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(5.1.1)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449477"/>
                      </a:ext>
                    </a:extLst>
                  </a:tr>
                  <a:tr h="7460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13008" r="-121100" b="-252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(5.1.2)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66667" r="-10550" b="-1961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5137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83333" r="-121100" b="-14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02857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7027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1712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898232948"/>
                  </p:ext>
                </p:extLst>
              </p:nvPr>
            </p:nvGraphicFramePr>
            <p:xfrm>
              <a:off x="406396" y="1983605"/>
              <a:ext cx="6362394" cy="41365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88859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87353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(5.2) in (5.1.2) </a:t>
                          </a:r>
                          <a:r>
                            <a:rPr lang="de-DE" sz="1800" kern="1200" noProof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einsetzen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505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𝛽</m:t>
                                            </m:r>
                                          </m:den>
                                        </m:f>
                                        <m:sSub>
                                          <m:sSubPr>
                                            <m:ctrlP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b="0" i="1" kern="1200" baseline="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b="0" i="1" kern="1200" baseline="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216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Dies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zeilenweise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zu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8184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den>
                                  </m:f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(5.5) in (5.4) einsetzten und nach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auflösen: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arcsin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𝑠𝑖𝑛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bar>
                                                    <m:barPr>
                                                      <m:pos m:val="top"/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bar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ba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den>
                                          </m:f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898232948"/>
                  </p:ext>
                </p:extLst>
              </p:nvPr>
            </p:nvGraphicFramePr>
            <p:xfrm>
              <a:off x="406396" y="1983605"/>
              <a:ext cx="6362394" cy="41365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88859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87353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(5.2) in (5.1.2) </a:t>
                          </a:r>
                          <a:r>
                            <a:rPr lang="de-DE" sz="1800" kern="1200" noProof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einsetzen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505630"/>
                      </a:ext>
                    </a:extLst>
                  </a:tr>
                  <a:tr h="8100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9624" r="-15854" b="-36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21603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Dies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zeilenweise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zu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818469"/>
                      </a:ext>
                    </a:extLst>
                  </a:tr>
                  <a:tr h="5286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49425" r="-15854" b="-342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4121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83582" r="-15854" b="-344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666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16364" r="-15854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89655" r="-15854" b="-4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2001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5.2 </a:t>
            </a:r>
            <a:r>
              <a:rPr lang="en-US" b="0" dirty="0" err="1"/>
              <a:t>Beweis</a:t>
            </a:r>
            <a:r>
              <a:rPr lang="en-US" b="0" dirty="0"/>
              <a:t> der </a:t>
            </a:r>
            <a:r>
              <a:rPr lang="en-US" b="0" dirty="0" err="1"/>
              <a:t>Invertierbarkeit</a:t>
            </a:r>
            <a:r>
              <a:rPr lang="en-US" b="0" dirty="0"/>
              <a:t> der </a:t>
            </a:r>
            <a:r>
              <a:rPr lang="en-US" b="0" dirty="0" err="1"/>
              <a:t>Massenmatrix</a:t>
            </a:r>
            <a:r>
              <a:rPr lang="en-US" b="0" dirty="0"/>
              <a:t> </a:t>
            </a:r>
            <a:r>
              <a:rPr lang="en-US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368217227"/>
                  </p:ext>
                </p:extLst>
              </p:nvPr>
            </p:nvGraphicFramePr>
            <p:xfrm>
              <a:off x="406396" y="2061337"/>
              <a:ext cx="11377091" cy="401142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𝝋</m:t>
                                  </m:r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de-DE" sz="1800" b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(5.7)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 zeigen: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)≠0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  <m:r>
                                    <a:rPr lang="de-DE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          =</m:t>
                              </m:r>
                              <m:sSubSup>
                                <m:sSubSup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(1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0≤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≤1</m:t>
                                  </m:r>
                                </m:e>
                              </m:func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gilt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func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Weiterhin gilt für alle Parameter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Damit ist auch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de-DE" sz="18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endParaRPr lang="de-DE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(5.9)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368217227"/>
                  </p:ext>
                </p:extLst>
              </p:nvPr>
            </p:nvGraphicFramePr>
            <p:xfrm>
              <a:off x="406396" y="2061337"/>
              <a:ext cx="11377091" cy="401847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70777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r="-25105" b="-46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(5.7)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193103" r="-25105" b="-8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293103" r="-25105" b="-706897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380000" r="-25105" b="-58333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96552" r="-25105" b="-5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596552" r="-25105" b="-4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696552" r="-25105" b="-3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71482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66071" r="-25105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(5.9)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97919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Campus Sontheim</a:t>
            </a:r>
            <a:endParaRPr lang="en-US" dirty="0">
              <a:latin typeface="+mn-lt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0" name="Vertikaler Textplatzhalter 29"/>
          <p:cNvSpPr>
            <a:spLocks noGrp="1"/>
          </p:cNvSpPr>
          <p:nvPr>
            <p:ph type="body" orient="vert" idx="13"/>
          </p:nvPr>
        </p:nvSpPr>
        <p:spPr>
          <a:xfrm>
            <a:off x="1998349" y="2963016"/>
            <a:ext cx="9695489" cy="1635823"/>
          </a:xfrm>
        </p:spPr>
        <p:txBody>
          <a:bodyPr/>
          <a:lstStyle/>
          <a:p>
            <a:r>
              <a:rPr lang="en-US" dirty="0" err="1"/>
              <a:t>Rückfragen</a:t>
            </a:r>
            <a:r>
              <a:rPr lang="en-US" dirty="0"/>
              <a:t> bitte an:</a:t>
            </a:r>
          </a:p>
          <a:p>
            <a:pPr lvl="1"/>
            <a:r>
              <a:rPr lang="en-US" dirty="0">
                <a:latin typeface="+mn-lt"/>
              </a:rPr>
              <a:t>Moritz </a:t>
            </a:r>
            <a:r>
              <a:rPr lang="en-US" dirty="0" err="1">
                <a:latin typeface="+mn-lt"/>
              </a:rPr>
              <a:t>Höhnel</a:t>
            </a:r>
            <a:r>
              <a:rPr lang="en-US" dirty="0">
                <a:latin typeface="+mn-lt"/>
              </a:rPr>
              <a:t>					Marc Grosse</a:t>
            </a:r>
          </a:p>
          <a:p>
            <a:r>
              <a:rPr lang="en-US" dirty="0" err="1"/>
              <a:t>Fakultät</a:t>
            </a:r>
            <a:r>
              <a:rPr lang="en-US" dirty="0"/>
              <a:t> T1 | ASE					</a:t>
            </a:r>
            <a:r>
              <a:rPr lang="en-US" dirty="0" err="1"/>
              <a:t>Fakultät</a:t>
            </a:r>
            <a:r>
              <a:rPr lang="en-US" dirty="0"/>
              <a:t> T1 | ASE</a:t>
            </a:r>
          </a:p>
          <a:p>
            <a:r>
              <a:rPr lang="en-US" dirty="0"/>
              <a:t>mhoehnel@stud.hs-heilbronn.de			mgrosse@stud.hs-heilbronn.de</a:t>
            </a:r>
          </a:p>
          <a:p>
            <a:endParaRPr lang="en-US" dirty="0"/>
          </a:p>
        </p:txBody>
      </p:sp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1998349" y="1146632"/>
            <a:ext cx="9695489" cy="1851841"/>
          </a:xfrm>
        </p:spPr>
        <p:txBody>
          <a:bodyPr/>
          <a:lstStyle/>
          <a:p>
            <a:r>
              <a:rPr lang="en-US" dirty="0">
                <a:latin typeface="+mn-lt"/>
              </a:rPr>
              <a:t>DANKE!</a:t>
            </a:r>
          </a:p>
        </p:txBody>
      </p:sp>
      <p:pic>
        <p:nvPicPr>
          <p:cNvPr id="8" name="Bildplatzhalter 11" descr="Ein Bild, das Person, Wand, Anzug, Mann enthält.&#10;&#10;Automatisch generierte Beschreibung">
            <a:extLst>
              <a:ext uri="{FF2B5EF4-FFF2-40B4-BE49-F238E27FC236}">
                <a16:creationId xmlns:a16="http://schemas.microsoft.com/office/drawing/2014/main" id="{75F5D36A-1F6A-410A-8CD2-7C6789705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t="16460" r="19671" b="26185"/>
          <a:stretch/>
        </p:blipFill>
        <p:spPr>
          <a:xfrm>
            <a:off x="692250" y="3424857"/>
            <a:ext cx="1080000" cy="1080000"/>
          </a:xfrm>
          <a:prstGeom prst="ellipse">
            <a:avLst/>
          </a:prstGeom>
        </p:spPr>
      </p:pic>
      <p:pic>
        <p:nvPicPr>
          <p:cNvPr id="11" name="Bildplatzhalter 10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F9750C5-69F3-4020-8A10-09070D5B089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/>
          <a:srcRect l="21642" t="16400" r="32109" b="13026"/>
          <a:stretch/>
        </p:blipFill>
        <p:spPr>
          <a:xfrm rot="16200000">
            <a:off x="684367" y="4807092"/>
            <a:ext cx="1079999" cy="1095767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0ABAA0-4556-4BEB-946E-B8E32890B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00" b="12500"/>
          <a:stretch/>
        </p:blipFill>
        <p:spPr>
          <a:xfrm>
            <a:off x="6306093" y="3424857"/>
            <a:ext cx="1080000" cy="1080000"/>
          </a:xfrm>
          <a:prstGeom prst="ellipse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D1BD50E-A8D7-4722-91EA-EB59A9C53500}"/>
              </a:ext>
            </a:extLst>
          </p:cNvPr>
          <p:cNvSpPr txBox="1"/>
          <p:nvPr/>
        </p:nvSpPr>
        <p:spPr>
          <a:xfrm>
            <a:off x="1998349" y="4806743"/>
            <a:ext cx="3829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Mattis Ritter</a:t>
            </a:r>
          </a:p>
          <a:p>
            <a:r>
              <a:rPr lang="de-DE" sz="2000" dirty="0">
                <a:solidFill>
                  <a:schemeClr val="bg1"/>
                </a:solidFill>
              </a:rPr>
              <a:t>Fakultät T1 | ASE</a:t>
            </a:r>
          </a:p>
          <a:p>
            <a:r>
              <a:rPr lang="de-DE" sz="2000" dirty="0" err="1">
                <a:solidFill>
                  <a:schemeClr val="bg1"/>
                </a:solidFill>
              </a:rPr>
              <a:t>mritter@stud.hs-heilbronn.de</a:t>
            </a:r>
            <a:endParaRPr lang="de-DE" sz="20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56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3BAB28-9299-A5B3-6AA3-7EC0902C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C6B1F-A6E6-1B6E-D89A-4C697B23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F1D93-7AA6-2E04-3D65-F58B6844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9E8E52-2F53-914F-675D-C5B23907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E695A-3CAF-80E1-0CBA-23C2B044CD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397" y="2028032"/>
            <a:ext cx="11377084" cy="4354624"/>
          </a:xfrm>
        </p:spPr>
        <p:txBody>
          <a:bodyPr/>
          <a:lstStyle/>
          <a:p>
            <a:pPr marL="745203" lvl="1" indent="-457200">
              <a:buFont typeface="+mj-lt"/>
              <a:buAutoNum type="arabicPeriod"/>
            </a:pPr>
            <a:r>
              <a:rPr lang="de-DE" dirty="0"/>
              <a:t>Aufgabenstellung </a:t>
            </a:r>
          </a:p>
          <a:p>
            <a:pPr marL="745203" lvl="1" indent="-457200">
              <a:buFont typeface="+mj-lt"/>
              <a:buAutoNum type="arabicPeriod"/>
            </a:pPr>
            <a:r>
              <a:rPr lang="de-DE" dirty="0"/>
              <a:t>Modellannahmen</a:t>
            </a:r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Eingangs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endParaRPr lang="en-US" dirty="0"/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Modellbildung</a:t>
            </a:r>
            <a:endParaRPr lang="en-US" dirty="0"/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4.1    </a:t>
            </a:r>
            <a:r>
              <a:rPr lang="de-DE" dirty="0"/>
              <a:t>Physikalisches Ersatzschaltbild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4.2</a:t>
            </a:r>
            <a:r>
              <a:rPr lang="de-DE" dirty="0"/>
              <a:t>	  Freischnitt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4.3</a:t>
            </a:r>
            <a:r>
              <a:rPr lang="de-DE" dirty="0"/>
              <a:t>    Energetische Gleichungen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4.4</a:t>
            </a:r>
            <a:r>
              <a:rPr lang="de-DE" dirty="0"/>
              <a:t>    Lagrange Gleichungen</a:t>
            </a:r>
            <a:r>
              <a:rPr lang="de-DE" dirty="0">
                <a:sym typeface="Wingdings" panose="05000000000000000000" pitchFamily="2" charset="2"/>
              </a:rPr>
              <a:t> Bewegungsgleichung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4.5</a:t>
            </a:r>
            <a:r>
              <a:rPr lang="de-DE" dirty="0">
                <a:sym typeface="Wingdings" panose="05000000000000000000" pitchFamily="2" charset="2"/>
              </a:rPr>
              <a:t>    Zustandsraummodell</a:t>
            </a:r>
          </a:p>
          <a:p>
            <a:pPr marL="745203" lvl="1" indent="-457200">
              <a:buAutoNum type="arabicPeriod"/>
            </a:pPr>
            <a:r>
              <a:rPr lang="de-DE" dirty="0"/>
              <a:t>Aufgabe zur Vorabgabe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5.1</a:t>
            </a:r>
            <a:r>
              <a:rPr lang="de-DE" dirty="0"/>
              <a:t>    Stationärer Zustand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en-US" b="0" dirty="0">
                <a:solidFill>
                  <a:schemeClr val="accent1"/>
                </a:solidFill>
              </a:rPr>
              <a:t>5.2</a:t>
            </a:r>
            <a:r>
              <a:rPr lang="en-US" b="0" dirty="0"/>
              <a:t>    </a:t>
            </a:r>
            <a:r>
              <a:rPr lang="en-US" b="0" dirty="0" err="1"/>
              <a:t>Beweis</a:t>
            </a:r>
            <a:r>
              <a:rPr lang="en-US" b="0" dirty="0"/>
              <a:t> der </a:t>
            </a:r>
            <a:r>
              <a:rPr lang="en-US" b="0" dirty="0" err="1"/>
              <a:t>Invertierbarkeit</a:t>
            </a:r>
            <a:r>
              <a:rPr lang="en-US" b="0" dirty="0"/>
              <a:t> der </a:t>
            </a:r>
            <a:r>
              <a:rPr lang="en-US" b="0" dirty="0" err="1"/>
              <a:t>Massenmatrix</a:t>
            </a:r>
            <a:r>
              <a:rPr lang="en-US" b="0" dirty="0"/>
              <a:t> </a:t>
            </a:r>
            <a:r>
              <a:rPr lang="en-US" dirty="0"/>
              <a:t>M</a:t>
            </a:r>
            <a:endParaRPr lang="de-DE" dirty="0"/>
          </a:p>
          <a:p>
            <a:pPr marL="745203" lvl="1" indent="-457200">
              <a:buAutoNum type="arabicPeriod"/>
            </a:pPr>
            <a:endParaRPr lang="de-DE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8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1. </a:t>
            </a:r>
            <a:r>
              <a:rPr lang="en-US" dirty="0" err="1"/>
              <a:t>Aufgabenstellung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Projektziele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r>
              <a:rPr lang="en-US" sz="1800" dirty="0" err="1"/>
              <a:t>Modellbildung</a:t>
            </a:r>
            <a:r>
              <a:rPr lang="en-US" sz="1800" dirty="0"/>
              <a:t>, </a:t>
            </a:r>
            <a:r>
              <a:rPr lang="en-US" sz="1800" dirty="0" err="1"/>
              <a:t>Moddellierung</a:t>
            </a:r>
            <a:r>
              <a:rPr lang="en-US" sz="1800" dirty="0"/>
              <a:t> und Simulation </a:t>
            </a:r>
            <a:r>
              <a:rPr lang="en-US" sz="1800" dirty="0" err="1"/>
              <a:t>eines</a:t>
            </a:r>
            <a:r>
              <a:rPr lang="en-US" sz="1800" dirty="0"/>
              <a:t> Zwei-</a:t>
            </a:r>
            <a:r>
              <a:rPr lang="en-US" sz="1800" dirty="0" err="1"/>
              <a:t>Gelenk</a:t>
            </a:r>
            <a:r>
              <a:rPr lang="en-US" sz="1800" dirty="0"/>
              <a:t>-</a:t>
            </a:r>
            <a:r>
              <a:rPr lang="en-US" sz="1800" dirty="0" err="1"/>
              <a:t>Roboters</a:t>
            </a:r>
            <a:r>
              <a:rPr lang="en-US" sz="1800" dirty="0"/>
              <a:t> </a:t>
            </a:r>
            <a:r>
              <a:rPr lang="en-US" sz="1800" dirty="0" err="1"/>
              <a:t>mit</a:t>
            </a:r>
            <a:r>
              <a:rPr lang="en-US" sz="1800" dirty="0"/>
              <a:t> Animation</a:t>
            </a:r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2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2. </a:t>
            </a:r>
            <a:r>
              <a:rPr lang="en-US" dirty="0" err="1"/>
              <a:t>Modellannahmen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3818"/>
            <a:ext cx="11377092" cy="4083052"/>
          </a:xfrm>
        </p:spPr>
        <p:txBody>
          <a:bodyPr/>
          <a:lstStyle/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Roboterarme sind masselos.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Massen konzentrieren sich in den Antriebsmotoren und am Greifer.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Robotergelenke sind reibungslos.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Der Roboter wird angetrieben durch zwei Elektromotoren jeweils in der Schulter und im Ellenbogen, die die Drehmomente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1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und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2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erzeugen.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5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  </a:t>
            </a:r>
            <a:fld id="{E6B5151A-17C4-4431-8407-112C0160A8B6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61997"/>
                  </p:ext>
                </p:extLst>
              </p:nvPr>
            </p:nvGraphicFramePr>
            <p:xfrm>
              <a:off x="608238" y="2040824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0584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𝑁𝑚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28575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aseline="-25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𝑁𝑚</m:t>
                              </m:r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61997"/>
                  </p:ext>
                </p:extLst>
              </p:nvPr>
            </p:nvGraphicFramePr>
            <p:xfrm>
              <a:off x="608238" y="2040824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7150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4298" t="-58586" r="-185965" b="-1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475" t="-58586" b="-1232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4298" t="-158586" r="-185965" b="-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475" t="-158586" b="-232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850194"/>
                  </p:ext>
                </p:extLst>
              </p:nvPr>
            </p:nvGraphicFramePr>
            <p:xfrm>
              <a:off x="608238" y="3934873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74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850194"/>
                  </p:ext>
                </p:extLst>
              </p:nvPr>
            </p:nvGraphicFramePr>
            <p:xfrm>
              <a:off x="608238" y="3934873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79452" r="-281739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79452" r="-100000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79452" b="-4123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154118" r="-281739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154118" r="-100000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154118" b="-25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222680" r="-281739" b="-1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222680" r="-100000" b="-1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222680" b="-1226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322680" r="-281739" b="-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322680" r="-100000" b="-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322680" b="-226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14978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 </a:t>
            </a:r>
            <a:r>
              <a:rPr lang="en-US" dirty="0" err="1"/>
              <a:t>Zustands</a:t>
            </a:r>
            <a:r>
              <a:rPr lang="en-US" dirty="0"/>
              <a:t>-, </a:t>
            </a:r>
            <a:r>
              <a:rPr lang="en-US" dirty="0" err="1"/>
              <a:t>Ausgangssignale</a:t>
            </a:r>
            <a:r>
              <a:rPr lang="en-US" dirty="0"/>
              <a:t>, Parameter und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4918464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18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81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4918464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73977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93333" r="-280180" b="-36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93333" r="-99074" b="-36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93333" b="-36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217500" r="-280180" b="-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217500" r="-99074" b="-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217500" b="-3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309756" r="-280180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309756" r="-99074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309756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420000" r="-280180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420000" r="-99074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420000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507317" r="-280180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507317" r="-99074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507317" b="-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4325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4.1 </a:t>
            </a:r>
            <a:r>
              <a:rPr lang="en-US" b="0" dirty="0" err="1"/>
              <a:t>Physikalisches</a:t>
            </a:r>
            <a:r>
              <a:rPr lang="en-US" b="0" dirty="0"/>
              <a:t> </a:t>
            </a:r>
            <a:r>
              <a:rPr lang="en-US" b="0" dirty="0" err="1"/>
              <a:t>Ersatzschaltbild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r>
              <a:rPr lang="de-DE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3250869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(4.2.3)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Geschwindigkeit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Geschwindigkeit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(4.2.4)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3250869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3030" r="-165948" b="-3878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121" t="-103030" r="-23003" b="-3878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55814" r="-262941" b="-1976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121" t="-155814" r="-23003" b="-1976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(4.2.3)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323529" r="-165948" b="-15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121" t="-323529" r="-23003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334884" r="-262941" b="-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121" t="-334884" r="-23003" b="-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(4.2.4)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0917612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3422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0917612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5132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74118" r="-413043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64286" t="-74118" r="-177551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83C8162-F030-0730-B2E7-D3576F4F4AEC}"/>
              </a:ext>
            </a:extLst>
          </p:cNvPr>
          <p:cNvSpPr txBox="1"/>
          <p:nvPr/>
        </p:nvSpPr>
        <p:spPr>
          <a:xfrm>
            <a:off x="8218844" y="5908546"/>
            <a:ext cx="23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1: Lageplan des Roboters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37346A9-6878-E4C5-59ED-60ED927789DC}"/>
              </a:ext>
            </a:extLst>
          </p:cNvPr>
          <p:cNvGrpSpPr/>
          <p:nvPr/>
        </p:nvGrpSpPr>
        <p:grpSpPr>
          <a:xfrm>
            <a:off x="8218844" y="2262122"/>
            <a:ext cx="3796107" cy="3659076"/>
            <a:chOff x="8218844" y="2252183"/>
            <a:chExt cx="3796107" cy="365907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5E189AC-D542-B93A-F127-05CEABF1E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844" y="2252183"/>
              <a:ext cx="3796107" cy="3659076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A5C701E8-832D-3B32-C275-573C2E546930}"/>
                </a:ext>
              </a:extLst>
            </p:cNvPr>
            <p:cNvCxnSpPr/>
            <p:nvPr/>
          </p:nvCxnSpPr>
          <p:spPr>
            <a:xfrm>
              <a:off x="11489635" y="3629613"/>
              <a:ext cx="0" cy="5746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/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/>
              <p:nvPr/>
            </p:nvSpPr>
            <p:spPr>
              <a:xfrm>
                <a:off x="8382556" y="3714944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556" y="3714944"/>
                <a:ext cx="256770" cy="369332"/>
              </a:xfrm>
              <a:prstGeom prst="rect">
                <a:avLst/>
              </a:prstGeom>
              <a:blipFill>
                <a:blip r:embed="rId7"/>
                <a:stretch>
                  <a:fillRect r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/>
              <p:nvPr/>
            </p:nvSpPr>
            <p:spPr>
              <a:xfrm>
                <a:off x="10306804" y="2262122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804" y="2262122"/>
                <a:ext cx="256770" cy="369332"/>
              </a:xfrm>
              <a:prstGeom prst="rect">
                <a:avLst/>
              </a:prstGeom>
              <a:blipFill>
                <a:blip r:embed="rId8"/>
                <a:stretch>
                  <a:fillRect r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12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4.2 </a:t>
            </a:r>
            <a:r>
              <a:rPr lang="en-US" b="0" dirty="0" err="1"/>
              <a:t>Freischnitt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/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blipFill>
                <a:blip r:embed="rId6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/>
              <p:nvPr/>
            </p:nvSpPr>
            <p:spPr>
              <a:xfrm>
                <a:off x="2978659" y="2237513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659" y="2237513"/>
                <a:ext cx="256770" cy="369332"/>
              </a:xfrm>
              <a:prstGeom prst="rect">
                <a:avLst/>
              </a:prstGeom>
              <a:blipFill>
                <a:blip r:embed="rId7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6">
            <a:extLst>
              <a:ext uri="{FF2B5EF4-FFF2-40B4-BE49-F238E27FC236}">
                <a16:creationId xmlns:a16="http://schemas.microsoft.com/office/drawing/2014/main" id="{DCE7B63A-9CCE-C23A-DD5E-D1F59E3D8A96}"/>
              </a:ext>
            </a:extLst>
          </p:cNvPr>
          <p:cNvCxnSpPr/>
          <p:nvPr/>
        </p:nvCxnSpPr>
        <p:spPr>
          <a:xfrm>
            <a:off x="4436398" y="3465714"/>
            <a:ext cx="0" cy="574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/>
              <p:nvPr/>
            </p:nvSpPr>
            <p:spPr>
              <a:xfrm>
                <a:off x="4101831" y="3465714"/>
                <a:ext cx="382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31" y="3465714"/>
                <a:ext cx="382605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395467-3F42-22E2-AC80-D3C57B85E12C}"/>
              </a:ext>
            </a:extLst>
          </p:cNvPr>
          <p:cNvCxnSpPr/>
          <p:nvPr/>
        </p:nvCxnSpPr>
        <p:spPr>
          <a:xfrm>
            <a:off x="570879" y="3097472"/>
            <a:ext cx="8260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3E4B6B-2BFE-6B71-D83B-54075143D957}"/>
              </a:ext>
            </a:extLst>
          </p:cNvPr>
          <p:cNvCxnSpPr>
            <a:cxnSpLocks/>
          </p:cNvCxnSpPr>
          <p:nvPr/>
        </p:nvCxnSpPr>
        <p:spPr>
          <a:xfrm flipV="1">
            <a:off x="570879" y="2265342"/>
            <a:ext cx="0" cy="832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>
            <a:extLst>
              <a:ext uri="{FF2B5EF4-FFF2-40B4-BE49-F238E27FC236}">
                <a16:creationId xmlns:a16="http://schemas.microsoft.com/office/drawing/2014/main" id="{C0A2C8A5-9683-FF75-A5AD-2F838CF6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11" y="2626628"/>
            <a:ext cx="619722" cy="6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/>
              <p:nvPr/>
            </p:nvSpPr>
            <p:spPr>
              <a:xfrm>
                <a:off x="570879" y="203205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79" y="2032059"/>
                <a:ext cx="37138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/>
              <p:nvPr/>
            </p:nvSpPr>
            <p:spPr>
              <a:xfrm>
                <a:off x="1352574" y="3019873"/>
                <a:ext cx="12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574" y="3019873"/>
                <a:ext cx="121365" cy="369332"/>
              </a:xfrm>
              <a:prstGeom prst="rect">
                <a:avLst/>
              </a:prstGeom>
              <a:blipFill>
                <a:blip r:embed="rId11"/>
                <a:stretch>
                  <a:fillRect r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AC5FDD90-3B50-D9B4-5AD2-8ED170A893AC}"/>
              </a:ext>
            </a:extLst>
          </p:cNvPr>
          <p:cNvSpPr txBox="1"/>
          <p:nvPr/>
        </p:nvSpPr>
        <p:spPr>
          <a:xfrm>
            <a:off x="450460" y="5736228"/>
            <a:ext cx="31291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2: Freischnitt des Roboters*</a:t>
            </a:r>
          </a:p>
          <a:p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/>
              <p:nvPr/>
            </p:nvSpPr>
            <p:spPr>
              <a:xfrm>
                <a:off x="2884048" y="3465714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048" y="3465714"/>
                <a:ext cx="256770" cy="369332"/>
              </a:xfrm>
              <a:prstGeom prst="rect">
                <a:avLst/>
              </a:prstGeom>
              <a:blipFill>
                <a:blip r:embed="rId12"/>
                <a:stretch>
                  <a:fillRect r="-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550347"/>
                  </p:ext>
                </p:extLst>
              </p:nvPr>
            </p:nvGraphicFramePr>
            <p:xfrm>
              <a:off x="4997066" y="4357851"/>
              <a:ext cx="6786420" cy="1426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300120479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Zusätzliche nichtkonservativen Kräfte </a:t>
                          </a:r>
                          <a14:m>
                            <m:oMath xmlns:m="http://schemas.openxmlformats.org/officeDocument/2006/math">
                              <m: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oMath>
                          </a14:m>
                          <a:r>
                            <a:rPr lang="de-DE" dirty="0"/>
                            <a:t>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(4.5.1)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(4.5.2)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550347"/>
                  </p:ext>
                </p:extLst>
              </p:nvPr>
            </p:nvGraphicFramePr>
            <p:xfrm>
              <a:off x="4997066" y="4357851"/>
              <a:ext cx="6786420" cy="1426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300120479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8197" b="-29016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527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75862" r="-100000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(4.5.1)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527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175862" r="-10000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(4.5.2)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E1F0B99-E391-6758-5201-E7EDB473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39" y="3009940"/>
            <a:ext cx="15144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026F5D5-D642-59FA-6780-8845C7407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531" y="2214837"/>
            <a:ext cx="200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A518340-CFDF-CB9D-F3CE-C76876017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0366540"/>
                  </p:ext>
                </p:extLst>
              </p:nvPr>
            </p:nvGraphicFramePr>
            <p:xfrm>
              <a:off x="4997065" y="2126213"/>
              <a:ext cx="6786420" cy="19106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2634419710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299472271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605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(4.3)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2103509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 zweiter Art mit konservativen Kräften und nichtkonservativen verallgemeinerten Kräften: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2853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de-DE" sz="1800" b="1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1" i="1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18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8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𝒒</m:t>
                                      </m:r>
                                    </m:e>
                                    <m:sup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de-DE" sz="18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𝑽</m:t>
                              </m:r>
                            </m:oMath>
                          </a14:m>
                          <a:r>
                            <a:rPr lang="en-US" dirty="0"/>
                            <a:t> 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(4.4)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28606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A518340-CFDF-CB9D-F3CE-C76876017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0366540"/>
                  </p:ext>
                </p:extLst>
              </p:nvPr>
            </p:nvGraphicFramePr>
            <p:xfrm>
              <a:off x="4997065" y="2126213"/>
              <a:ext cx="6786420" cy="19106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2634419710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299472271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605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108197" r="-100000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(4.3)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2103509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 zweiter Art mit konservativen Kräften und nichtkonservativen verallgemeinerten Kräften: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285353"/>
                      </a:ext>
                    </a:extLst>
                  </a:tr>
                  <a:tr h="5288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267816" r="-100000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(4.4)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28606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9DAADAF-2714-F094-8B93-CC829F36FA24}"/>
              </a:ext>
            </a:extLst>
          </p:cNvPr>
          <p:cNvSpPr txBox="1"/>
          <p:nvPr/>
        </p:nvSpPr>
        <p:spPr>
          <a:xfrm>
            <a:off x="372411" y="6152984"/>
            <a:ext cx="9950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*Die Gewichtskräfte und Lagerkräfte wurden im Freischnitt nicht eingezeichnet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8A0B8-00D3-DDF5-0E43-F97C47E69EA4}"/>
                  </a:ext>
                </a:extLst>
              </p:cNvPr>
              <p:cNvSpPr txBox="1"/>
              <p:nvPr/>
            </p:nvSpPr>
            <p:spPr>
              <a:xfrm>
                <a:off x="4443676" y="1937413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8A0B8-00D3-DDF5-0E43-F97C47E69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676" y="1937413"/>
                <a:ext cx="256770" cy="369332"/>
              </a:xfrm>
              <a:prstGeom prst="rect">
                <a:avLst/>
              </a:prstGeom>
              <a:blipFill>
                <a:blip r:embed="rId17"/>
                <a:stretch>
                  <a:fillRect r="-7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C8EF5E-BEE3-E65F-6CDA-89F8E3DD972A}"/>
                  </a:ext>
                </a:extLst>
              </p:cNvPr>
              <p:cNvSpPr txBox="1"/>
              <p:nvPr/>
            </p:nvSpPr>
            <p:spPr>
              <a:xfrm>
                <a:off x="1974406" y="3467092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C8EF5E-BEE3-E65F-6CDA-89F8E3DD9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406" y="3467092"/>
                <a:ext cx="256770" cy="369332"/>
              </a:xfrm>
              <a:prstGeom prst="rect">
                <a:avLst/>
              </a:prstGeom>
              <a:blipFill>
                <a:blip r:embed="rId18"/>
                <a:stretch>
                  <a:fillRect r="-69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5593F0-9889-C646-8C39-210903A51E0B}"/>
                  </a:ext>
                </a:extLst>
              </p:cNvPr>
              <p:cNvSpPr txBox="1"/>
              <p:nvPr/>
            </p:nvSpPr>
            <p:spPr>
              <a:xfrm>
                <a:off x="2374096" y="2745728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5593F0-9889-C646-8C39-210903A51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096" y="2745728"/>
                <a:ext cx="256770" cy="369332"/>
              </a:xfrm>
              <a:prstGeom prst="rect">
                <a:avLst/>
              </a:prstGeom>
              <a:blipFill>
                <a:blip r:embed="rId19"/>
                <a:stretch>
                  <a:fillRect r="-67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233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4.3 </a:t>
            </a:r>
            <a:r>
              <a:rPr lang="en-US" b="0" dirty="0" err="1"/>
              <a:t>Energetische</a:t>
            </a:r>
            <a:r>
              <a:rPr lang="en-US" b="0" dirty="0"/>
              <a:t>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202819457"/>
                  </p:ext>
                </p:extLst>
              </p:nvPr>
            </p:nvGraphicFramePr>
            <p:xfrm>
              <a:off x="406394" y="2150802"/>
              <a:ext cx="9685461" cy="219075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831197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6888659">
                      <a:extLst>
                        <a:ext uri="{9D8B030D-6E8A-4147-A177-3AD203B41FA5}">
                          <a16:colId xmlns:a16="http://schemas.microsoft.com/office/drawing/2014/main" val="240243492"/>
                        </a:ext>
                      </a:extLst>
                    </a:gridCol>
                    <a:gridCol w="965605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(4.6.1)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de-DE" sz="1800" b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                                       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de-DE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>
                              <a:effectLst/>
                            </a:rPr>
                            <a:t>(4.6.2)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+ 2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202819457"/>
                  </p:ext>
                </p:extLst>
              </p:nvPr>
            </p:nvGraphicFramePr>
            <p:xfrm>
              <a:off x="406394" y="2150802"/>
              <a:ext cx="9685461" cy="219075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831197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6888659">
                      <a:extLst>
                        <a:ext uri="{9D8B030D-6E8A-4147-A177-3AD203B41FA5}">
                          <a16:colId xmlns:a16="http://schemas.microsoft.com/office/drawing/2014/main" val="240243492"/>
                        </a:ext>
                      </a:extLst>
                    </a:gridCol>
                    <a:gridCol w="965605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2778" r="-11047" b="-475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(4.6.1)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821055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12308" r="-11047" b="-16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>
                              <a:effectLst/>
                            </a:rPr>
                            <a:t>(4.6.2)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6471" t="-383333" r="-13971" b="-19444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4311233"/>
                  </p:ext>
                </p:extLst>
              </p:nvPr>
            </p:nvGraphicFramePr>
            <p:xfrm>
              <a:off x="406395" y="47189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4311233"/>
                  </p:ext>
                </p:extLst>
              </p:nvPr>
            </p:nvGraphicFramePr>
            <p:xfrm>
              <a:off x="406395" y="47189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10000" r="-1456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206557" r="-1456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0014185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D51E834E-C123-4A66-80B5-6AFB0251C3DE}"/>
    </a:ext>
  </a:extLst>
</a:theme>
</file>

<file path=ppt/theme/theme2.xml><?xml version="1.0" encoding="utf-8"?>
<a:theme xmlns:a="http://schemas.openxmlformats.org/drawingml/2006/main" name="1_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A826E504-A1FF-48C6-BF11-68BD7E1C7F12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15C8266D65147BEEF21714B380DFC" ma:contentTypeVersion="12" ma:contentTypeDescription="Create a new document." ma:contentTypeScope="" ma:versionID="ae14c92c52cedeef1460d511b82b4719">
  <xsd:schema xmlns:xsd="http://www.w3.org/2001/XMLSchema" xmlns:xs="http://www.w3.org/2001/XMLSchema" xmlns:p="http://schemas.microsoft.com/office/2006/metadata/properties" xmlns:ns2="e1a4e9d1-002c-44d1-a7df-d1d440f2d89c" xmlns:ns3="396d3ce1-f135-45f1-a004-8da1c81eaf02" targetNamespace="http://schemas.microsoft.com/office/2006/metadata/properties" ma:root="true" ma:fieldsID="30ae492b1ebb9fd38c43b4ed6abfe70d" ns2:_="" ns3:_="">
    <xsd:import namespace="e1a4e9d1-002c-44d1-a7df-d1d440f2d89c"/>
    <xsd:import namespace="396d3ce1-f135-45f1-a004-8da1c81eaf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4e9d1-002c-44d1-a7df-d1d440f2d8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e10526-b566-4b41-9d0d-ac6cbbfbcb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6d3ce1-f135-45f1-a004-8da1c81eaf0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338289-5d0f-45f9-8918-8890acfce5c4}" ma:internalName="TaxCatchAll" ma:showField="CatchAllData" ma:web="396d3ce1-f135-45f1-a004-8da1c81eaf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a4e9d1-002c-44d1-a7df-d1d440f2d89c">
      <Terms xmlns="http://schemas.microsoft.com/office/infopath/2007/PartnerControls"/>
    </lcf76f155ced4ddcb4097134ff3c332f>
    <TaxCatchAll xmlns="396d3ce1-f135-45f1-a004-8da1c81eaf02" xsi:nil="true"/>
  </documentManagement>
</p:properties>
</file>

<file path=customXml/itemProps1.xml><?xml version="1.0" encoding="utf-8"?>
<ds:datastoreItem xmlns:ds="http://schemas.openxmlformats.org/officeDocument/2006/customXml" ds:itemID="{33061106-0B7E-4C54-909B-385CA089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4e9d1-002c-44d1-a7df-d1d440f2d89c"/>
    <ds:schemaRef ds:uri="396d3ce1-f135-45f1-a004-8da1c81ea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54B1BE-D081-4D49-A9A8-02DBC419D9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303304-D675-4AEC-B056-9DF2E7E157C6}">
  <ds:schemaRefs>
    <ds:schemaRef ds:uri="396d3ce1-f135-45f1-a004-8da1c81eaf02"/>
    <ds:schemaRef ds:uri="e1a4e9d1-002c-44d1-a7df-d1d440f2d89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</Template>
  <TotalTime>0</TotalTime>
  <Words>1617</Words>
  <Application>Microsoft Office PowerPoint</Application>
  <PresentationFormat>Widescreen</PresentationFormat>
  <Paragraphs>302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Times New Roman</vt:lpstr>
      <vt:lpstr>Wingdings</vt:lpstr>
      <vt:lpstr>PPT_HHN_16x9_EN_01</vt:lpstr>
      <vt:lpstr>1_PPT_HHN_16x9_EN_01</vt:lpstr>
      <vt:lpstr>ZWEI-GELENK-ROBOTER</vt:lpstr>
      <vt:lpstr>Inhaltsverzeichnis</vt:lpstr>
      <vt:lpstr>1. Aufgabenstellung und Projektziele </vt:lpstr>
      <vt:lpstr>2. Modellannahmen </vt:lpstr>
      <vt:lpstr>3. EINGANGS-, Zustands-, Ausgangssignale, Parameter und Anfangsbedingungen </vt:lpstr>
      <vt:lpstr>3. EINGANGS-, Zustands-, Ausgangssignale, Parameter und Anfangsbedingungen </vt:lpstr>
      <vt:lpstr>4. Modellbildung 4.1 Physikalisches Ersatzschaltbild </vt:lpstr>
      <vt:lpstr>4. Modellbildung 4.2 Freischnitt</vt:lpstr>
      <vt:lpstr>4. Modellbildung 4.3 Energetische Gleichungen</vt:lpstr>
      <vt:lpstr>4. Modellbildung 4.4 Lagrange Gleichungen</vt:lpstr>
      <vt:lpstr>4. Modellbildung 4.4 Lagrange Gleichungen  Bewegungsgleichung</vt:lpstr>
      <vt:lpstr>4. Modellbildung 4.5 Zustandsraummodell</vt:lpstr>
      <vt:lpstr>5. Aufgabe zur Vorabgabe </vt:lpstr>
      <vt:lpstr>5. Aufgabe zur Vorabgabe 5.1 Stationärer Zustand</vt:lpstr>
      <vt:lpstr>5. Aufgabe zur Vorabgabe 5.1 Stationärer Zustand</vt:lpstr>
      <vt:lpstr>5. Aufgabe zur Vorabgabe 5.2 Beweis der Invertierbarkeit der Massenmatrix 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platoon</dc:title>
  <dc:creator>Mattis Ritter</dc:creator>
  <cp:lastModifiedBy>Mattis Ritter</cp:lastModifiedBy>
  <cp:revision>55</cp:revision>
  <dcterms:created xsi:type="dcterms:W3CDTF">2022-04-09T09:06:39Z</dcterms:created>
  <dcterms:modified xsi:type="dcterms:W3CDTF">2022-11-16T11:31:33Z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0x01010071315C8266D65147BEEF21714B380DFC</vt:lpwstr>
  </property>
  <property fmtid="{D5CDD505-2E9C-101B-9397-08002B2CF9AE}" pid="3" name="MediaServiceImageTags">
    <vt:lpwstr/>
  </property>
</Properties>
</file>